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DM Sans" pitchFamily="2" charset="0"/>
      <p:regular r:id="rId12"/>
    </p:embeddedFont>
    <p:embeddedFont>
      <p:font typeface="DM Sans Bold" panose="020B0604020202020204" charset="0"/>
      <p:regular r:id="rId13"/>
    </p:embeddedFont>
    <p:embeddedFont>
      <p:font typeface="Inter Bold" panose="020B0604020202020204" charset="0"/>
      <p:regular r:id="rId14"/>
    </p:embeddedFont>
    <p:embeddedFont>
      <p:font typeface="Poppins" panose="00000500000000000000" pitchFamily="2" charset="0"/>
      <p:regular r:id="rId15"/>
    </p:embeddedFont>
    <p:embeddedFont>
      <p:font typeface="TT Firs Neue" panose="020B0604020202020204" charset="0"/>
      <p:regular r:id="rId16"/>
    </p:embeddedFont>
    <p:embeddedFont>
      <p:font typeface="TT Firs Neue Bold" panose="020B0604020202020204" charset="0"/>
      <p:regular r:id="rId17"/>
    </p:embeddedFont>
    <p:embeddedFont>
      <p:font typeface="TT Hoves" panose="020B0604020202020204" charset="0"/>
      <p:regular r:id="rId18"/>
    </p:embeddedFont>
    <p:embeddedFont>
      <p:font typeface="TT Hoves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9189"/>
            <a:ext cx="18288000" cy="5380586"/>
            <a:chOff x="0" y="0"/>
            <a:chExt cx="24980757" cy="71741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4808" b="24808"/>
            <a:stretch>
              <a:fillRect/>
            </a:stretch>
          </p:blipFill>
          <p:spPr>
            <a:xfrm>
              <a:off x="0" y="0"/>
              <a:ext cx="24980757" cy="7174115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0" y="5564772"/>
            <a:ext cx="17424209" cy="100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54"/>
              </a:lnSpc>
            </a:pPr>
            <a:r>
              <a:rPr lang="en-US" sz="8818" spc="-661">
                <a:solidFill>
                  <a:srgbClr val="241D12"/>
                </a:solidFill>
                <a:latin typeface="TT Hoves"/>
                <a:ea typeface="TT Hoves"/>
                <a:cs typeface="TT Hoves"/>
                <a:sym typeface="TT Hoves"/>
              </a:rPr>
              <a:t>CHI SONO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618" y="7205977"/>
            <a:ext cx="6335968" cy="557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623"/>
              </a:lnSpc>
            </a:pPr>
            <a:r>
              <a:rPr lang="en-US" sz="3302" spc="-66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Sofia Bianchi — Classe 5B SSAS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69357" y="7215502"/>
            <a:ext cx="9520628" cy="1028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194"/>
              </a:lnSpc>
            </a:pPr>
            <a:r>
              <a:rPr lang="en-US" sz="2995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"Ho scelto questo indirizzo perché credo nel valore dell'aiutare gli altri."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45378" y="8809989"/>
            <a:ext cx="5398622" cy="48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49"/>
              </a:lnSpc>
            </a:pPr>
            <a:r>
              <a:rPr lang="en-US" sz="2820" spc="-56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Servizi Sanità e Assistenza Sociale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4537" y="8809989"/>
            <a:ext cx="2552354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</a:pPr>
            <a:r>
              <a:rPr lang="en-US" sz="2799" spc="-55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Maturità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61452" y="5372100"/>
            <a:ext cx="10026548" cy="4426598"/>
            <a:chOff x="0" y="0"/>
            <a:chExt cx="13368731" cy="59021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1273" b="11273"/>
            <a:stretch>
              <a:fillRect/>
            </a:stretch>
          </p:blipFill>
          <p:spPr>
            <a:xfrm>
              <a:off x="0" y="0"/>
              <a:ext cx="13368731" cy="5902131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1028700" y="2767705"/>
            <a:ext cx="11087100" cy="2907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1396"/>
              </a:lnSpc>
              <a:spcBef>
                <a:spcPct val="0"/>
              </a:spcBef>
            </a:pPr>
            <a:r>
              <a:rPr lang="en-US" sz="26745" spc="-2005" dirty="0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Grazie</a:t>
            </a:r>
            <a:endParaRPr lang="en-US" sz="26745" u="none" strike="noStrike" spc="-2005" dirty="0">
              <a:solidFill>
                <a:srgbClr val="241D12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4076748" cy="6315570"/>
            <a:chOff x="0" y="0"/>
            <a:chExt cx="5435664" cy="842076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095" r="2095"/>
            <a:stretch>
              <a:fillRect/>
            </a:stretch>
          </p:blipFill>
          <p:spPr>
            <a:xfrm>
              <a:off x="0" y="0"/>
              <a:ext cx="5435664" cy="842076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6670433" y="4389853"/>
            <a:ext cx="7569654" cy="947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5 anni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all'ISISS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–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Indirizzo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Servizi per la Sanità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l'Assistenza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Sociale. </a:t>
            </a: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Un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percorso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che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mi ha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formato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come persona e come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futura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professionista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settore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socio-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sanitario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115252"/>
            <a:ext cx="2947927" cy="30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8"/>
              </a:lnSpc>
            </a:pPr>
            <a:r>
              <a:rPr lang="en-US" sz="1798" b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Competenze Chiave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591820" y="7115252"/>
            <a:ext cx="2947927" cy="294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8"/>
              </a:lnSpc>
            </a:pPr>
            <a:r>
              <a:rPr lang="en-US" sz="1798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Discipline di </a:t>
            </a:r>
            <a:r>
              <a:rPr lang="en-US" sz="1798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indirizzo</a:t>
            </a:r>
            <a:endParaRPr lang="en-US" sz="1798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522328" y="7107230"/>
            <a:ext cx="1903158" cy="30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18"/>
              </a:lnSpc>
            </a:pPr>
            <a:r>
              <a:rPr lang="en-US" sz="1798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Acquisite</a:t>
            </a:r>
            <a:endParaRPr lang="en-US" sz="1798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7485151"/>
            <a:ext cx="5104360" cy="125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alla persona</a:t>
            </a: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Comunicazione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efficace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Organizzazione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pianificazione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Lavoro in équipe socio-sanitaria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91820" y="7485151"/>
            <a:ext cx="5104360" cy="125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Psicologia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comprensione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dell'altro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Igiene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Cultura Medica: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prevenzione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Diritto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tutela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dei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diritti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della persona</a:t>
            </a: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Metodologia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Operativa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cura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pratica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91820" y="1907741"/>
            <a:ext cx="7104065" cy="2147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63"/>
              </a:lnSpc>
            </a:pPr>
            <a:r>
              <a:rPr lang="en-US" sz="6829" b="1" spc="-512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IL MIO</a:t>
            </a:r>
          </a:p>
          <a:p>
            <a:pPr marL="0" lvl="0" indent="0" algn="l">
              <a:lnSpc>
                <a:spcPts val="5463"/>
              </a:lnSpc>
            </a:pPr>
            <a:r>
              <a:rPr lang="en-US" sz="6829" b="1" spc="-512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PERCORSO SCOLASTICO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54940" y="7115252"/>
            <a:ext cx="2947927" cy="30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18"/>
              </a:lnSpc>
            </a:pPr>
            <a:r>
              <a:rPr lang="en-US" sz="1798" b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Crescita Personale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54940" y="7485151"/>
            <a:ext cx="5104360" cy="125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Progetti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classe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su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inclusione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sociale</a:t>
            </a:r>
            <a:endParaRPr lang="en-US" sz="1498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Laboratori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simulazione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assistenziale</a:t>
            </a:r>
            <a:endParaRPr lang="en-US" sz="1498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Attività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gruppo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peer education</a:t>
            </a: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Consapevolezza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ruolo</a:t>
            </a:r>
            <a:r>
              <a:rPr lang="en-US" sz="1498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498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professionale</a:t>
            </a:r>
            <a:endParaRPr lang="en-US" sz="1498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4240087" y="2865956"/>
            <a:ext cx="2765939" cy="2762147"/>
            <a:chOff x="0" y="0"/>
            <a:chExt cx="3687918" cy="3682863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/>
            <a:srcRect t="68" b="68"/>
            <a:stretch>
              <a:fillRect/>
            </a:stretch>
          </p:blipFill>
          <p:spPr>
            <a:xfrm>
              <a:off x="0" y="0"/>
              <a:ext cx="3687918" cy="3682863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3448385" y="9172575"/>
            <a:ext cx="3314126" cy="304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>
                <a:solidFill>
                  <a:srgbClr val="241D12"/>
                </a:solidFill>
                <a:latin typeface="Poppins"/>
                <a:ea typeface="Poppins"/>
                <a:cs typeface="Poppins"/>
                <a:sym typeface="Poppins"/>
              </a:rPr>
              <a:t>Sofia Bianchi – Classe 5B SSAS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9172575"/>
            <a:ext cx="2145655" cy="304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sz="1498" u="none" strike="noStrike">
                <a:solidFill>
                  <a:srgbClr val="241D12"/>
                </a:solidFill>
                <a:latin typeface="Poppins"/>
                <a:ea typeface="Poppins"/>
                <a:cs typeface="Poppins"/>
                <a:sym typeface="Poppins"/>
              </a:rPr>
              <a:t>Maturità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484834"/>
            <a:ext cx="6287858" cy="3563895"/>
            <a:chOff x="0" y="0"/>
            <a:chExt cx="1643012" cy="931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3012" cy="931243"/>
            </a:xfrm>
            <a:custGeom>
              <a:avLst/>
              <a:gdLst/>
              <a:ahLst/>
              <a:cxnLst/>
              <a:rect l="l" t="t" r="r" b="b"/>
              <a:pathLst>
                <a:path w="1643012" h="931243">
                  <a:moveTo>
                    <a:pt x="0" y="0"/>
                  </a:moveTo>
                  <a:lnTo>
                    <a:pt x="1643012" y="0"/>
                  </a:lnTo>
                  <a:lnTo>
                    <a:pt x="1643012" y="931243"/>
                  </a:lnTo>
                  <a:lnTo>
                    <a:pt x="0" y="931243"/>
                  </a:lnTo>
                  <a:close/>
                </a:path>
              </a:pathLst>
            </a:custGeom>
            <a:blipFill>
              <a:blip r:embed="rId2"/>
              <a:stretch>
                <a:fillRect t="-283" b="-28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917115" y="2484834"/>
            <a:ext cx="11370885" cy="3563895"/>
            <a:chOff x="0" y="0"/>
            <a:chExt cx="2971203" cy="93124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71203" cy="931243"/>
            </a:xfrm>
            <a:custGeom>
              <a:avLst/>
              <a:gdLst/>
              <a:ahLst/>
              <a:cxnLst/>
              <a:rect l="l" t="t" r="r" b="b"/>
              <a:pathLst>
                <a:path w="2971203" h="931243">
                  <a:moveTo>
                    <a:pt x="0" y="0"/>
                  </a:moveTo>
                  <a:lnTo>
                    <a:pt x="2971203" y="0"/>
                  </a:lnTo>
                  <a:lnTo>
                    <a:pt x="2971203" y="931243"/>
                  </a:lnTo>
                  <a:lnTo>
                    <a:pt x="0" y="931243"/>
                  </a:lnTo>
                  <a:close/>
                </a:path>
              </a:pathLst>
            </a:custGeom>
            <a:blipFill>
              <a:blip r:embed="rId3"/>
              <a:stretch>
                <a:fillRect t="-40931" b="-4093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939185"/>
            <a:ext cx="9790250" cy="697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81"/>
              </a:lnSpc>
              <a:spcBef>
                <a:spcPct val="0"/>
              </a:spcBef>
            </a:pPr>
            <a:r>
              <a:rPr lang="en-US" sz="6226" b="1" u="none" strike="noStrike" spc="-466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LE MIE ESPERIENZE DI STAGE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4839" y="7278438"/>
            <a:ext cx="4453770" cy="1166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59"/>
              </a:lnSpc>
              <a:spcBef>
                <a:spcPct val="0"/>
              </a:spcBef>
            </a:pP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Supporto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alle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attività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quotidiane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degli anziani.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Assistenza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alla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mobilità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,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compagnia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e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ascolto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attivo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. Prima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esperienza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di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contatto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</a:t>
            </a:r>
            <a:r>
              <a:rPr lang="en-US" sz="1685" dirty="0" err="1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diretto</a:t>
            </a:r>
            <a:r>
              <a:rPr lang="en-US" sz="1685" dirty="0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 con la persona fragile.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4839" y="6678833"/>
            <a:ext cx="3661524" cy="298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46"/>
              </a:lnSpc>
              <a:spcBef>
                <a:spcPct val="0"/>
              </a:spcBef>
            </a:pPr>
            <a:r>
              <a:rPr lang="en-US" sz="1747" b="1">
                <a:solidFill>
                  <a:srgbClr val="241D12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RSA "Villa Serena" - 3° anno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17115" y="7278438"/>
            <a:ext cx="4453770" cy="146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59"/>
              </a:lnSpc>
              <a:spcBef>
                <a:spcPct val="0"/>
              </a:spcBef>
            </a:pPr>
            <a:r>
              <a:rPr lang="en-US" sz="1685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Partecipazione a laboratori creativi e attività educative. Supporto agli operatori nella gestione dei gruppi. Sviluppo di empatia e pazienza nel lavoro con persone con disabilità.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17115" y="6678833"/>
            <a:ext cx="4066040" cy="298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46"/>
              </a:lnSpc>
              <a:spcBef>
                <a:spcPct val="0"/>
              </a:spcBef>
            </a:pPr>
            <a:r>
              <a:rPr lang="en-US" sz="1747" b="1">
                <a:solidFill>
                  <a:srgbClr val="241D12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Centro Diurno Disabili - 4° anno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4523" y="7278438"/>
            <a:ext cx="4453770" cy="146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59"/>
              </a:lnSpc>
              <a:spcBef>
                <a:spcPct val="0"/>
              </a:spcBef>
            </a:pPr>
            <a:r>
              <a:rPr lang="en-US" sz="1685">
                <a:solidFill>
                  <a:srgbClr val="241D12"/>
                </a:solidFill>
                <a:latin typeface="TT Firs Neue"/>
                <a:ea typeface="TT Firs Neue"/>
                <a:cs typeface="TT Firs Neue"/>
                <a:sym typeface="TT Firs Neue"/>
              </a:rPr>
              <a:t>Rilevazione parametri vitali, igiene personale e supporto alla mobilità. Lavoro in équipe con infermieri e assistenti sociali. Competenze acquisite: osservazione clinica e relazione di cura.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94523" y="6678833"/>
            <a:ext cx="3661524" cy="298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46"/>
              </a:lnSpc>
              <a:spcBef>
                <a:spcPct val="0"/>
              </a:spcBef>
            </a:pPr>
            <a:r>
              <a:rPr lang="en-US" sz="1747" b="1">
                <a:solidFill>
                  <a:srgbClr val="241D12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Assistenza Domiciliare - 5° anno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48385" y="9172575"/>
            <a:ext cx="3314126" cy="29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8"/>
              </a:lnSpc>
              <a:spcBef>
                <a:spcPct val="0"/>
              </a:spcBef>
            </a:pPr>
            <a:r>
              <a:rPr lang="en-US" sz="1404" u="none" strike="noStrike">
                <a:solidFill>
                  <a:srgbClr val="241D12"/>
                </a:solidFill>
                <a:latin typeface="Poppins"/>
                <a:ea typeface="Poppins"/>
                <a:cs typeface="Poppins"/>
                <a:sym typeface="Poppins"/>
              </a:rPr>
              <a:t>Sofia Bianchi – Classe 5B SSAS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9172575"/>
            <a:ext cx="2145655" cy="29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8"/>
              </a:lnSpc>
              <a:spcBef>
                <a:spcPct val="0"/>
              </a:spcBef>
            </a:pPr>
            <a:r>
              <a:rPr lang="en-US" sz="1404" u="none" strike="noStrike">
                <a:solidFill>
                  <a:srgbClr val="241D12"/>
                </a:solidFill>
                <a:latin typeface="Poppins"/>
                <a:ea typeface="Poppins"/>
                <a:cs typeface="Poppins"/>
                <a:sym typeface="Poppins"/>
              </a:rPr>
              <a:t>Maturità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32431" y="0"/>
            <a:ext cx="2723596" cy="6378070"/>
            <a:chOff x="0" y="0"/>
            <a:chExt cx="3631462" cy="850409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2541" r="12541"/>
            <a:stretch>
              <a:fillRect/>
            </a:stretch>
          </p:blipFill>
          <p:spPr>
            <a:xfrm>
              <a:off x="0" y="0"/>
              <a:ext cx="3631462" cy="850409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7789610"/>
            <a:ext cx="3380629" cy="2937380"/>
            <a:chOff x="0" y="0"/>
            <a:chExt cx="4507506" cy="391650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3460" r="3460"/>
            <a:stretch>
              <a:fillRect/>
            </a:stretch>
          </p:blipFill>
          <p:spPr>
            <a:xfrm>
              <a:off x="0" y="0"/>
              <a:ext cx="4507506" cy="3916507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>
            <a:off x="7496884" y="4395054"/>
            <a:ext cx="2957148" cy="2295822"/>
          </a:xfrm>
          <a:custGeom>
            <a:avLst/>
            <a:gdLst/>
            <a:ahLst/>
            <a:cxnLst/>
            <a:rect l="l" t="t" r="r" b="b"/>
            <a:pathLst>
              <a:path w="2957148" h="2295822">
                <a:moveTo>
                  <a:pt x="0" y="0"/>
                </a:moveTo>
                <a:lnTo>
                  <a:pt x="2957148" y="0"/>
                </a:lnTo>
                <a:lnTo>
                  <a:pt x="2957148" y="2295822"/>
                </a:lnTo>
                <a:lnTo>
                  <a:pt x="0" y="22958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1028700" y="2308990"/>
            <a:ext cx="9745711" cy="4046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67"/>
              </a:lnSpc>
              <a:spcBef>
                <a:spcPct val="0"/>
              </a:spcBef>
            </a:pPr>
            <a:r>
              <a:rPr lang="en-US" sz="7834" b="1" spc="-587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HO CAPITO CHE ANCHE UN PICCOLO GESTO PUÒ FARE LA DIFFERENZA NELLA VITA DI QUALCUNO.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15200" y="7537011"/>
            <a:ext cx="8036542" cy="1909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Durante il quarto anno ho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partecipato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come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volontaria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al Banco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Alimentare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Ho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aiutato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nella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raccolta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distribuzione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generi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prima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necessità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famiglie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difficoltà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Un'esperienza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che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mi ha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insegnato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l'ascolto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, 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responsabilità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il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valore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comunità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8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Sofia Bianchi, Classe 5B SSAS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03230"/>
            <a:ext cx="2592936" cy="5255070"/>
            <a:chOff x="0" y="0"/>
            <a:chExt cx="3457249" cy="700675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6717" r="6717"/>
            <a:stretch>
              <a:fillRect/>
            </a:stretch>
          </p:blipFill>
          <p:spPr>
            <a:xfrm>
              <a:off x="0" y="0"/>
              <a:ext cx="3457249" cy="7006759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8108325" y="1802426"/>
            <a:ext cx="9150975" cy="1244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08"/>
              </a:lnSpc>
              <a:spcBef>
                <a:spcPct val="0"/>
              </a:spcBef>
            </a:pPr>
            <a:r>
              <a:rPr lang="en-US" sz="5760" b="1" u="none" strike="noStrike" spc="-432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LE COMPETENZE SVILUPPATE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733461" y="5965527"/>
            <a:ext cx="6195844" cy="771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Gestione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 tempo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durante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lo stage in RSA. </a:t>
            </a:r>
          </a:p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Capacità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lavorare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équipe con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operatori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infermieri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Pianificazione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attività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assistenziali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quotidiane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33461" y="4746067"/>
            <a:ext cx="5026453" cy="51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016"/>
              </a:lnSpc>
              <a:spcBef>
                <a:spcPct val="0"/>
              </a:spcBef>
            </a:pP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EMPATIA, ASCOLTO ATTIVO, GESTIONE DELLE EMOZIONI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18080" y="4084596"/>
            <a:ext cx="3195885" cy="229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COMPETENZE</a:t>
            </a:r>
            <a:r>
              <a:rPr lang="en-US" sz="1200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RELAZIONALI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18080" y="5540078"/>
            <a:ext cx="3669320" cy="229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COMPETENZE</a:t>
            </a:r>
            <a:r>
              <a:rPr lang="en-US" sz="1200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ORGANIZZATIVE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33461" y="8161514"/>
            <a:ext cx="6195844" cy="102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Tecniche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assistenziali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base,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rilevazione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parametri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vitali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igiene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della persona. </a:t>
            </a:r>
          </a:p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Utilizzo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software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gestionali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socio-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sanitari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per 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documentazione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degli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ospiti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18080" y="7737573"/>
            <a:ext cx="5040920" cy="229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COMPETENZE PROFESSIONALI &amp; DIGITALI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730489" y="4003230"/>
            <a:ext cx="6069585" cy="6283770"/>
            <a:chOff x="0" y="0"/>
            <a:chExt cx="8092780" cy="8378359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l="1704" r="1704"/>
            <a:stretch>
              <a:fillRect/>
            </a:stretch>
          </p:blipFill>
          <p:spPr>
            <a:xfrm>
              <a:off x="0" y="0"/>
              <a:ext cx="8092780" cy="8378359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0" y="0"/>
            <a:ext cx="6530023" cy="3875249"/>
            <a:chOff x="0" y="0"/>
            <a:chExt cx="8706698" cy="5166999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 l="1975" r="1975"/>
            <a:stretch>
              <a:fillRect/>
            </a:stretch>
          </p:blipFill>
          <p:spPr>
            <a:xfrm>
              <a:off x="0" y="0"/>
              <a:ext cx="8706698" cy="5166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17880" cy="4945699"/>
            <a:chOff x="0" y="0"/>
            <a:chExt cx="8957173" cy="659426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673" b="673"/>
            <a:stretch>
              <a:fillRect/>
            </a:stretch>
          </p:blipFill>
          <p:spPr>
            <a:xfrm>
              <a:off x="0" y="0"/>
              <a:ext cx="8957173" cy="6594265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226326" y="3409510"/>
            <a:ext cx="10061674" cy="5848790"/>
            <a:chOff x="0" y="0"/>
            <a:chExt cx="13415565" cy="779838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971" r="971"/>
            <a:stretch>
              <a:fillRect/>
            </a:stretch>
          </p:blipFill>
          <p:spPr>
            <a:xfrm>
              <a:off x="0" y="0"/>
              <a:ext cx="13415565" cy="7798387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8108325" y="1300745"/>
            <a:ext cx="9150975" cy="1593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6"/>
              </a:lnSpc>
              <a:spcBef>
                <a:spcPct val="0"/>
              </a:spcBef>
            </a:pPr>
            <a:r>
              <a:rPr lang="en-US" sz="7432" b="1" u="none" strike="noStrike" spc="-557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UN TEMA CHE MI HA INTERESSATO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14584" y="7537659"/>
            <a:ext cx="5881508" cy="1835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428"/>
              </a:lnSpc>
              <a:spcBef>
                <a:spcPct val="0"/>
              </a:spcBef>
            </a:pP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Studiato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Psicologia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osservato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durante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lo stage in RSA,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l'Alzheimer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mi ha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insegnato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che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anche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nelle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fasi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avanzate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malattia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ogni persona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mantiene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la propria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dignità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marL="0" lvl="0" indent="0" algn="l">
              <a:lnSpc>
                <a:spcPts val="2428"/>
              </a:lnSpc>
              <a:spcBef>
                <a:spcPct val="0"/>
              </a:spcBef>
            </a:pP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relazione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umana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la cura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empatica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restano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fondamentali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44081" y="6364480"/>
            <a:ext cx="5026453" cy="28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99"/>
              </a:lnSpc>
              <a:spcBef>
                <a:spcPct val="0"/>
              </a:spcBef>
            </a:pPr>
            <a:r>
              <a:rPr lang="en-US" sz="1713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LA MALATTIA DI ALZHEIMER E L'INVECCHIAMENTO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902438"/>
            <a:ext cx="2865733" cy="32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54"/>
              </a:lnSpc>
              <a:spcBef>
                <a:spcPct val="0"/>
              </a:spcBef>
            </a:pPr>
            <a:r>
              <a:rPr lang="en-US" sz="1967" b="1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TEMA SCELTO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158489"/>
            <a:ext cx="2865733" cy="32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54"/>
              </a:lnSpc>
              <a:spcBef>
                <a:spcPct val="0"/>
              </a:spcBef>
            </a:pPr>
            <a:r>
              <a:rPr lang="en-US" sz="1967" b="1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PERCHÉ MI HA COLPITO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4076748" cy="6315570"/>
            <a:chOff x="0" y="0"/>
            <a:chExt cx="5435664" cy="842076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095" r="2095"/>
            <a:stretch>
              <a:fillRect/>
            </a:stretch>
          </p:blipFill>
          <p:spPr>
            <a:xfrm>
              <a:off x="0" y="0"/>
              <a:ext cx="5435664" cy="842076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6591820" y="4399378"/>
            <a:ext cx="7276579" cy="77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Ciò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che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ho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studiato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non è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teoria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astratta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collega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direttamente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alle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sfide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sociali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oggi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L'Italia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affronta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cambiamenti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demografici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profondi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che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rendono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essenziale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ruolo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delle figure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assistenziali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124777"/>
            <a:ext cx="407674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Invecchiamento</a:t>
            </a:r>
            <a:r>
              <a:rPr lang="en-US" sz="1384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della</a:t>
            </a:r>
            <a:r>
              <a:rPr lang="en-US" sz="1384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Popolazione</a:t>
            </a:r>
            <a:endParaRPr lang="en-US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91820" y="7124777"/>
            <a:ext cx="3467100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Bisogno di Figure </a:t>
            </a: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Professionali</a:t>
            </a:r>
            <a:endParaRPr lang="en-US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29398" y="7124777"/>
            <a:ext cx="1903158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937"/>
              </a:lnSpc>
            </a:pP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Sfida</a:t>
            </a:r>
            <a:r>
              <a:rPr lang="en-US" sz="1384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sociale</a:t>
            </a:r>
            <a:endParaRPr lang="en-US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7494676"/>
            <a:ext cx="5104360" cy="1020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Oltre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il 23% della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popolazione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ha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più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65 anni. 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domanda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domiciliare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residenziale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è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costante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crescita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richiedendo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professionisti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qualificati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empatici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91820" y="7494676"/>
            <a:ext cx="5104360" cy="102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settore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socio-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sanitario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è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tra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più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crescita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mancano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OSS,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assistenti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sociali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operatori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Il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mio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percorso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mi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prepara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rispondere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concretamente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questo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bisogno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91820" y="1926791"/>
            <a:ext cx="7104065" cy="1584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05"/>
              </a:lnSpc>
            </a:pPr>
            <a:r>
              <a:rPr lang="en-US" sz="7382" b="1" spc="-553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COLLEGAMENTI</a:t>
            </a:r>
          </a:p>
          <a:p>
            <a:pPr marL="0" lvl="0" indent="0" algn="l">
              <a:lnSpc>
                <a:spcPts val="5905"/>
              </a:lnSpc>
            </a:pPr>
            <a:r>
              <a:rPr lang="en-US" sz="7382" b="1" spc="-553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CON L'ATTUALITÀ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54940" y="7124777"/>
            <a:ext cx="2947927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37"/>
              </a:lnSpc>
            </a:pP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Esperienza</a:t>
            </a:r>
            <a:r>
              <a:rPr lang="en-US" sz="1384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       </a:t>
            </a:r>
            <a:r>
              <a:rPr lang="en-US" b="1" dirty="0" err="1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Diretta</a:t>
            </a:r>
            <a:endParaRPr lang="en-US" b="1" dirty="0">
              <a:solidFill>
                <a:srgbClr val="241D12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4020800" y="7124777"/>
            <a:ext cx="1903158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937"/>
              </a:lnSpc>
            </a:pPr>
            <a:r>
              <a:rPr lang="en-US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Stage</a:t>
            </a:r>
            <a:r>
              <a:rPr lang="en-US" sz="1384" b="1" dirty="0">
                <a:solidFill>
                  <a:srgbClr val="241D12"/>
                </a:solidFill>
                <a:latin typeface="Inter Bold"/>
                <a:ea typeface="Inter Bold"/>
                <a:cs typeface="Inter Bold"/>
                <a:sym typeface="Inter Bold"/>
              </a:rPr>
              <a:t> RSA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54940" y="7494676"/>
            <a:ext cx="5104360" cy="102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Durante lo stage ho visto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famiglie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difficoltà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supporto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concreto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assistenza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domiciliare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prevenzione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fanno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differenza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nella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qualità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vita degli anziani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dei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loro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cari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240087" y="2865956"/>
            <a:ext cx="2765939" cy="2762147"/>
            <a:chOff x="0" y="0"/>
            <a:chExt cx="3687918" cy="3682863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/>
            <a:srcRect t="68" b="68"/>
            <a:stretch>
              <a:fillRect/>
            </a:stretch>
          </p:blipFill>
          <p:spPr>
            <a:xfrm>
              <a:off x="0" y="0"/>
              <a:ext cx="3687918" cy="36828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03230"/>
            <a:ext cx="2592936" cy="5255070"/>
            <a:chOff x="0" y="0"/>
            <a:chExt cx="3457249" cy="700675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6717" r="6717"/>
            <a:stretch>
              <a:fillRect/>
            </a:stretch>
          </p:blipFill>
          <p:spPr>
            <a:xfrm>
              <a:off x="0" y="0"/>
              <a:ext cx="3457249" cy="7006759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8108325" y="1802426"/>
            <a:ext cx="9150975" cy="663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08"/>
              </a:lnSpc>
              <a:spcBef>
                <a:spcPct val="0"/>
              </a:spcBef>
            </a:pPr>
            <a:r>
              <a:rPr lang="en-US" sz="5760" b="1" u="none" strike="noStrike" spc="-432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EDUCAZIONE CIVICA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733461" y="5965527"/>
            <a:ext cx="6195844" cy="102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Promozione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stili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vita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sani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prevenzione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malattie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Durante il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percorso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ho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approfondito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l'importanza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della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prevenzione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come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strumento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benessere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collettivo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individuale</a:t>
            </a: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33461" y="4746067"/>
            <a:ext cx="5026453" cy="51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016"/>
              </a:lnSpc>
              <a:spcBef>
                <a:spcPct val="0"/>
              </a:spcBef>
            </a:pPr>
            <a:r>
              <a:rPr lang="en-US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RISPETTO DELLE DIVERSITÀ E INTEGRAZIONE NELLA COMUNITÀ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18080" y="4284026"/>
            <a:ext cx="2865733" cy="229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INCLUSIONE</a:t>
            </a:r>
            <a:r>
              <a:rPr lang="en-US" sz="1200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SOCIALE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18080" y="5540077"/>
            <a:ext cx="2865733" cy="229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TUTELA DELLA SALUTE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00599" y="8184440"/>
            <a:ext cx="6195844" cy="1027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Partecipazione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civica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volontariato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come forma di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impegno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sociale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Attenzione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alla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sostenibilità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ambientale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nelle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strutture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socio-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sanitarie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e rispetto delle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risorse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collettive</a:t>
            </a:r>
            <a:r>
              <a:rPr lang="en-US" sz="1200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18080" y="7737573"/>
            <a:ext cx="4888520" cy="229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b="1" dirty="0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CITTADINANZA ATTIVA &amp; SOSTENIBILITÀ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730489" y="4003230"/>
            <a:ext cx="6069585" cy="6283770"/>
            <a:chOff x="0" y="0"/>
            <a:chExt cx="8092780" cy="8378359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l="1704" r="1704"/>
            <a:stretch>
              <a:fillRect/>
            </a:stretch>
          </p:blipFill>
          <p:spPr>
            <a:xfrm>
              <a:off x="0" y="0"/>
              <a:ext cx="8092780" cy="8378359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278187" y="196675"/>
            <a:ext cx="6530023" cy="3875249"/>
            <a:chOff x="0" y="0"/>
            <a:chExt cx="8706698" cy="5166999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 l="1975" r="1975"/>
            <a:stretch>
              <a:fillRect/>
            </a:stretch>
          </p:blipFill>
          <p:spPr>
            <a:xfrm>
              <a:off x="0" y="0"/>
              <a:ext cx="8706698" cy="5166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7021" y="4123653"/>
            <a:ext cx="3924263" cy="4406393"/>
            <a:chOff x="0" y="0"/>
            <a:chExt cx="5232351" cy="58751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594" b="4594"/>
            <a:stretch>
              <a:fillRect/>
            </a:stretch>
          </p:blipFill>
          <p:spPr>
            <a:xfrm>
              <a:off x="0" y="0"/>
              <a:ext cx="5232351" cy="587519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4123653"/>
            <a:ext cx="7843402" cy="4406393"/>
            <a:chOff x="0" y="0"/>
            <a:chExt cx="10457869" cy="587519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719" b="719"/>
            <a:stretch>
              <a:fillRect/>
            </a:stretch>
          </p:blipFill>
          <p:spPr>
            <a:xfrm>
              <a:off x="0" y="0"/>
              <a:ext cx="10457869" cy="587519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11826204" y="4123653"/>
            <a:ext cx="5433096" cy="4406393"/>
            <a:chOff x="0" y="0"/>
            <a:chExt cx="7244128" cy="587519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l="140" r="140"/>
            <a:stretch>
              <a:fillRect/>
            </a:stretch>
          </p:blipFill>
          <p:spPr>
            <a:xfrm>
              <a:off x="0" y="0"/>
              <a:ext cx="7244128" cy="587519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1384776" y="1791598"/>
            <a:ext cx="5874524" cy="1909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🎓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Iscrivermi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corso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di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laurea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Scienze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dell'Educazione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o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Servizio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Sociale</a:t>
            </a:r>
          </a:p>
          <a:p>
            <a:pPr marL="0" lvl="0" indent="0" algn="l">
              <a:lnSpc>
                <a:spcPts val="254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💼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Diventare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educatrice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professionale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🤝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Continuare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il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volontariato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a breve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termine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>
              <a:lnSpc>
                <a:spcPts val="254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❤️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Trasformare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la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passione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per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l'aiuto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in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una</a:t>
            </a:r>
            <a:r>
              <a:rPr lang="en-US" u="none" strike="noStrike" dirty="0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u="none" strike="noStrike" dirty="0" err="1">
                <a:solidFill>
                  <a:srgbClr val="241D12"/>
                </a:solidFill>
                <a:latin typeface="DM Sans"/>
                <a:ea typeface="DM Sans"/>
                <a:cs typeface="DM Sans"/>
                <a:sym typeface="DM Sans"/>
              </a:rPr>
              <a:t>professione</a:t>
            </a:r>
            <a:endParaRPr lang="en-US" u="none" strike="noStrike" dirty="0">
              <a:solidFill>
                <a:srgbClr val="241D1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2248919"/>
            <a:ext cx="9320453" cy="1060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89"/>
              </a:lnSpc>
            </a:pPr>
            <a:r>
              <a:rPr lang="en-US" sz="9361" b="1" spc="-702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SOFIA BIANCHI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84776" y="1227350"/>
            <a:ext cx="3764762" cy="29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21"/>
              </a:lnSpc>
              <a:spcBef>
                <a:spcPct val="0"/>
              </a:spcBef>
            </a:pPr>
            <a:r>
              <a:rPr lang="en-US" sz="2651" b="1" spc="-198">
                <a:solidFill>
                  <a:srgbClr val="241D12"/>
                </a:solidFill>
                <a:latin typeface="DM Sans Bold"/>
                <a:ea typeface="DM Sans Bold"/>
                <a:cs typeface="DM Sans Bold"/>
                <a:sym typeface="DM Sans Bold"/>
              </a:rPr>
              <a:t>OBIETTIVI E ASPIRAZIONI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256599"/>
            <a:ext cx="4076748" cy="63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85"/>
              </a:lnSpc>
              <a:spcBef>
                <a:spcPct val="0"/>
              </a:spcBef>
            </a:pPr>
            <a:r>
              <a:rPr lang="en-US" sz="3703" b="1" spc="-277">
                <a:solidFill>
                  <a:srgbClr val="241D12"/>
                </a:solidFill>
                <a:latin typeface="TT Hoves Bold"/>
                <a:ea typeface="TT Hoves Bold"/>
                <a:cs typeface="TT Hoves Bold"/>
                <a:sym typeface="TT Hoves Bold"/>
              </a:rPr>
              <a:t>IL MIO FUTURO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690</Words>
  <Application>Microsoft Office PowerPoint</Application>
  <PresentationFormat>Personalizzato</PresentationFormat>
  <Paragraphs>81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1" baseType="lpstr">
      <vt:lpstr>TT Hoves Bold</vt:lpstr>
      <vt:lpstr>DM Sans</vt:lpstr>
      <vt:lpstr>DM Sans Bold</vt:lpstr>
      <vt:lpstr>Poppins</vt:lpstr>
      <vt:lpstr>TT Hoves</vt:lpstr>
      <vt:lpstr>Arial</vt:lpstr>
      <vt:lpstr>Inter Bold</vt:lpstr>
      <vt:lpstr>Calibri</vt:lpstr>
      <vt:lpstr>TT Firs Neue Bold</vt:lpstr>
      <vt:lpstr>TT Firs Neue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personale Servizi Sociali 2026</dc:title>
  <dc:creator>Adriana Fratini</dc:creator>
  <cp:lastModifiedBy>Adriana Fratini</cp:lastModifiedBy>
  <cp:revision>6</cp:revision>
  <dcterms:created xsi:type="dcterms:W3CDTF">2006-08-16T00:00:00Z</dcterms:created>
  <dcterms:modified xsi:type="dcterms:W3CDTF">2026-06-16T18:01:25Z</dcterms:modified>
  <dc:identifier>DAHMwSh8f2I</dc:identifier>
</cp:coreProperties>
</file>